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68" r:id="rId4"/>
    <p:sldId id="267" r:id="rId5"/>
    <p:sldId id="261" r:id="rId6"/>
    <p:sldId id="263" r:id="rId7"/>
    <p:sldId id="269" r:id="rId8"/>
    <p:sldId id="262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24401F80-F81B-49C3-8D55-70A14F0BF8FF}">
          <p14:sldIdLst>
            <p14:sldId id="257"/>
            <p14:sldId id="258"/>
            <p14:sldId id="268"/>
            <p14:sldId id="267"/>
            <p14:sldId id="261"/>
            <p14:sldId id="263"/>
            <p14:sldId id="269"/>
            <p14:sldId id="262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9CF"/>
    <a:srgbClr val="8226E3"/>
    <a:srgbClr val="F92571"/>
    <a:srgbClr val="2D1451"/>
    <a:srgbClr val="222A35"/>
    <a:srgbClr val="55D4EE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7045E-460A-E80F-FA7A-DCCD30A3256C}" v="12" dt="2024-06-13T12:03:34.302"/>
    <p1510:client id="{C842BD8A-8DFA-5183-64C3-457295DB7B12}" v="2443" dt="2024-06-12T20:18:51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92" y="108"/>
      </p:cViewPr>
      <p:guideLst>
        <p:guide orient="horz" pos="2160"/>
        <p:guide pos="574"/>
        <p:guide pos="3613"/>
        <p:guide pos="5541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only_true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not_only_true_35-65_20for</c:v>
                </c:pt>
                <c:pt idx="1">
                  <c:v>not_only_true_35-65_50for</c:v>
                </c:pt>
                <c:pt idx="2">
                  <c:v>not_only_true_35-65_100for</c:v>
                </c:pt>
                <c:pt idx="3">
                  <c:v>not_only_true_50-50_20for</c:v>
                </c:pt>
                <c:pt idx="4">
                  <c:v>not_only_true_50-50_50for</c:v>
                </c:pt>
                <c:pt idx="5">
                  <c:v>not_only_true_50-50_100for</c:v>
                </c:pt>
                <c:pt idx="6">
                  <c:v>not_only_true_65-35_20for</c:v>
                </c:pt>
                <c:pt idx="7">
                  <c:v>not_only_true_65-35_50for</c:v>
                </c:pt>
                <c:pt idx="8">
                  <c:v>not_only_true_65-35_100for</c:v>
                </c:pt>
                <c:pt idx="9">
                  <c:v>train_data_20for</c:v>
                </c:pt>
                <c:pt idx="10">
                  <c:v>train_data_50for_lg</c:v>
                </c:pt>
                <c:pt idx="11">
                  <c:v>train_data_75for_lg</c:v>
                </c:pt>
                <c:pt idx="12">
                  <c:v>train_data_100for_lg</c:v>
                </c:pt>
                <c:pt idx="13">
                  <c:v>train_data_200for_lg</c:v>
                </c:pt>
              </c:strCache>
            </c:str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9.48</c:v>
                </c:pt>
                <c:pt idx="1">
                  <c:v>15.23</c:v>
                </c:pt>
                <c:pt idx="2">
                  <c:v>70.86</c:v>
                </c:pt>
                <c:pt idx="3">
                  <c:v>7.53</c:v>
                </c:pt>
                <c:pt idx="4">
                  <c:v>25.47</c:v>
                </c:pt>
                <c:pt idx="5">
                  <c:v>40.92</c:v>
                </c:pt>
                <c:pt idx="6">
                  <c:v>8.49</c:v>
                </c:pt>
                <c:pt idx="7">
                  <c:v>26.94</c:v>
                </c:pt>
                <c:pt idx="8">
                  <c:v>32.53</c:v>
                </c:pt>
                <c:pt idx="9">
                  <c:v>4.99</c:v>
                </c:pt>
                <c:pt idx="10">
                  <c:v>13.79</c:v>
                </c:pt>
                <c:pt idx="11">
                  <c:v>12.59</c:v>
                </c:pt>
                <c:pt idx="12">
                  <c:v>61.88</c:v>
                </c:pt>
                <c:pt idx="13">
                  <c:v>250.5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0-48AB-BC3F-83444A1A46E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not_only_true_35-65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not_only_true_35-65_20for</c:v>
                </c:pt>
                <c:pt idx="1">
                  <c:v>not_only_true_35-65_50for</c:v>
                </c:pt>
                <c:pt idx="2">
                  <c:v>not_only_true_35-65_100for</c:v>
                </c:pt>
                <c:pt idx="3">
                  <c:v>not_only_true_50-50_20for</c:v>
                </c:pt>
                <c:pt idx="4">
                  <c:v>not_only_true_50-50_50for</c:v>
                </c:pt>
                <c:pt idx="5">
                  <c:v>not_only_true_50-50_100for</c:v>
                </c:pt>
                <c:pt idx="6">
                  <c:v>not_only_true_65-35_20for</c:v>
                </c:pt>
                <c:pt idx="7">
                  <c:v>not_only_true_65-35_50for</c:v>
                </c:pt>
                <c:pt idx="8">
                  <c:v>not_only_true_65-35_100for</c:v>
                </c:pt>
                <c:pt idx="9">
                  <c:v>train_data_20for</c:v>
                </c:pt>
                <c:pt idx="10">
                  <c:v>train_data_50for_lg</c:v>
                </c:pt>
                <c:pt idx="11">
                  <c:v>train_data_75for_lg</c:v>
                </c:pt>
                <c:pt idx="12">
                  <c:v>train_data_100for_lg</c:v>
                </c:pt>
                <c:pt idx="13">
                  <c:v>train_data_200for_lg</c:v>
                </c:pt>
              </c:strCache>
            </c:strRef>
          </c:cat>
          <c:val>
            <c:numRef>
              <c:f>Лист1!$C$2:$C$15</c:f>
              <c:numCache>
                <c:formatCode>General</c:formatCode>
                <c:ptCount val="14"/>
                <c:pt idx="0">
                  <c:v>14.33</c:v>
                </c:pt>
                <c:pt idx="1">
                  <c:v>22.7</c:v>
                </c:pt>
                <c:pt idx="2">
                  <c:v>110.71</c:v>
                </c:pt>
                <c:pt idx="3">
                  <c:v>5.74</c:v>
                </c:pt>
                <c:pt idx="4">
                  <c:v>10.85</c:v>
                </c:pt>
                <c:pt idx="5">
                  <c:v>16</c:v>
                </c:pt>
                <c:pt idx="6">
                  <c:v>8.7799999999999994</c:v>
                </c:pt>
                <c:pt idx="7">
                  <c:v>16.38</c:v>
                </c:pt>
                <c:pt idx="8">
                  <c:v>16</c:v>
                </c:pt>
                <c:pt idx="9">
                  <c:v>8.09</c:v>
                </c:pt>
                <c:pt idx="10">
                  <c:v>22</c:v>
                </c:pt>
                <c:pt idx="11">
                  <c:v>20.14</c:v>
                </c:pt>
                <c:pt idx="12">
                  <c:v>77.2</c:v>
                </c:pt>
                <c:pt idx="13">
                  <c:v>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0-48AB-BC3F-83444A1A46E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not_only_true_50-50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not_only_true_35-65_20for</c:v>
                </c:pt>
                <c:pt idx="1">
                  <c:v>not_only_true_35-65_50for</c:v>
                </c:pt>
                <c:pt idx="2">
                  <c:v>not_only_true_35-65_100for</c:v>
                </c:pt>
                <c:pt idx="3">
                  <c:v>not_only_true_50-50_20for</c:v>
                </c:pt>
                <c:pt idx="4">
                  <c:v>not_only_true_50-50_50for</c:v>
                </c:pt>
                <c:pt idx="5">
                  <c:v>not_only_true_50-50_100for</c:v>
                </c:pt>
                <c:pt idx="6">
                  <c:v>not_only_true_65-35_20for</c:v>
                </c:pt>
                <c:pt idx="7">
                  <c:v>not_only_true_65-35_50for</c:v>
                </c:pt>
                <c:pt idx="8">
                  <c:v>not_only_true_65-35_100for</c:v>
                </c:pt>
                <c:pt idx="9">
                  <c:v>train_data_20for</c:v>
                </c:pt>
                <c:pt idx="10">
                  <c:v>train_data_50for_lg</c:v>
                </c:pt>
                <c:pt idx="11">
                  <c:v>train_data_75for_lg</c:v>
                </c:pt>
                <c:pt idx="12">
                  <c:v>train_data_100for_lg</c:v>
                </c:pt>
                <c:pt idx="13">
                  <c:v>train_data_200for_lg</c:v>
                </c:pt>
              </c:strCache>
            </c:strRef>
          </c:cat>
          <c:val>
            <c:numRef>
              <c:f>Лист1!$D$2:$D$15</c:f>
              <c:numCache>
                <c:formatCode>General</c:formatCode>
                <c:ptCount val="14"/>
                <c:pt idx="0">
                  <c:v>5.36</c:v>
                </c:pt>
                <c:pt idx="1">
                  <c:v>9.6</c:v>
                </c:pt>
                <c:pt idx="2">
                  <c:v>9.6</c:v>
                </c:pt>
                <c:pt idx="3">
                  <c:v>13.5</c:v>
                </c:pt>
                <c:pt idx="4">
                  <c:v>50.89</c:v>
                </c:pt>
                <c:pt idx="5">
                  <c:v>64.73</c:v>
                </c:pt>
                <c:pt idx="6">
                  <c:v>8.48</c:v>
                </c:pt>
                <c:pt idx="7">
                  <c:v>14.65</c:v>
                </c:pt>
                <c:pt idx="8">
                  <c:v>14.65</c:v>
                </c:pt>
                <c:pt idx="9">
                  <c:v>9.3800000000000008</c:v>
                </c:pt>
                <c:pt idx="10">
                  <c:v>26.39</c:v>
                </c:pt>
                <c:pt idx="11">
                  <c:v>25.65</c:v>
                </c:pt>
                <c:pt idx="12">
                  <c:v>108.56</c:v>
                </c:pt>
                <c:pt idx="13">
                  <c:v>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80-48AB-BC3F-83444A1A46EA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not_only_true_65-35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not_only_true_35-65_20for</c:v>
                </c:pt>
                <c:pt idx="1">
                  <c:v>not_only_true_35-65_50for</c:v>
                </c:pt>
                <c:pt idx="2">
                  <c:v>not_only_true_35-65_100for</c:v>
                </c:pt>
                <c:pt idx="3">
                  <c:v>not_only_true_50-50_20for</c:v>
                </c:pt>
                <c:pt idx="4">
                  <c:v>not_only_true_50-50_50for</c:v>
                </c:pt>
                <c:pt idx="5">
                  <c:v>not_only_true_50-50_100for</c:v>
                </c:pt>
                <c:pt idx="6">
                  <c:v>not_only_true_65-35_20for</c:v>
                </c:pt>
                <c:pt idx="7">
                  <c:v>not_only_true_65-35_50for</c:v>
                </c:pt>
                <c:pt idx="8">
                  <c:v>not_only_true_65-35_100for</c:v>
                </c:pt>
                <c:pt idx="9">
                  <c:v>train_data_20for</c:v>
                </c:pt>
                <c:pt idx="10">
                  <c:v>train_data_50for_lg</c:v>
                </c:pt>
                <c:pt idx="11">
                  <c:v>train_data_75for_lg</c:v>
                </c:pt>
                <c:pt idx="12">
                  <c:v>train_data_100for_lg</c:v>
                </c:pt>
                <c:pt idx="13">
                  <c:v>train_data_200for_lg</c:v>
                </c:pt>
              </c:strCache>
            </c:strRef>
          </c:cat>
          <c:val>
            <c:numRef>
              <c:f>Лист1!$E$2:$E$15</c:f>
              <c:numCache>
                <c:formatCode>General</c:formatCode>
                <c:ptCount val="14"/>
                <c:pt idx="0">
                  <c:v>4.5599999999999996</c:v>
                </c:pt>
                <c:pt idx="1">
                  <c:v>8.6199999999999992</c:v>
                </c:pt>
                <c:pt idx="2">
                  <c:v>7.8</c:v>
                </c:pt>
                <c:pt idx="3">
                  <c:v>5.23</c:v>
                </c:pt>
                <c:pt idx="4">
                  <c:v>8.25</c:v>
                </c:pt>
                <c:pt idx="5">
                  <c:v>8.74</c:v>
                </c:pt>
                <c:pt idx="6">
                  <c:v>18.11</c:v>
                </c:pt>
                <c:pt idx="7">
                  <c:v>75.42</c:v>
                </c:pt>
                <c:pt idx="8">
                  <c:v>95.8</c:v>
                </c:pt>
                <c:pt idx="9">
                  <c:v>13.38</c:v>
                </c:pt>
                <c:pt idx="10">
                  <c:v>39.33</c:v>
                </c:pt>
                <c:pt idx="11">
                  <c:v>38.24</c:v>
                </c:pt>
                <c:pt idx="12">
                  <c:v>95.8</c:v>
                </c:pt>
                <c:pt idx="13">
                  <c:v>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80-48AB-BC3F-83444A1A46EA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train_data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not_only_true_35-65_20for</c:v>
                </c:pt>
                <c:pt idx="1">
                  <c:v>not_only_true_35-65_50for</c:v>
                </c:pt>
                <c:pt idx="2">
                  <c:v>not_only_true_35-65_100for</c:v>
                </c:pt>
                <c:pt idx="3">
                  <c:v>not_only_true_50-50_20for</c:v>
                </c:pt>
                <c:pt idx="4">
                  <c:v>not_only_true_50-50_50for</c:v>
                </c:pt>
                <c:pt idx="5">
                  <c:v>not_only_true_50-50_100for</c:v>
                </c:pt>
                <c:pt idx="6">
                  <c:v>not_only_true_65-35_20for</c:v>
                </c:pt>
                <c:pt idx="7">
                  <c:v>not_only_true_65-35_50for</c:v>
                </c:pt>
                <c:pt idx="8">
                  <c:v>not_only_true_65-35_100for</c:v>
                </c:pt>
                <c:pt idx="9">
                  <c:v>train_data_20for</c:v>
                </c:pt>
                <c:pt idx="10">
                  <c:v>train_data_50for_lg</c:v>
                </c:pt>
                <c:pt idx="11">
                  <c:v>train_data_75for_lg</c:v>
                </c:pt>
                <c:pt idx="12">
                  <c:v>train_data_100for_lg</c:v>
                </c:pt>
                <c:pt idx="13">
                  <c:v>train_data_200for_lg</c:v>
                </c:pt>
              </c:strCache>
            </c:strRef>
          </c:cat>
          <c:val>
            <c:numRef>
              <c:f>Лист1!$F$2:$F$15</c:f>
              <c:numCache>
                <c:formatCode>General</c:formatCode>
                <c:ptCount val="14"/>
                <c:pt idx="0">
                  <c:v>3.88</c:v>
                </c:pt>
                <c:pt idx="1">
                  <c:v>7.04</c:v>
                </c:pt>
                <c:pt idx="2">
                  <c:v>6.04</c:v>
                </c:pt>
                <c:pt idx="3">
                  <c:v>4.83</c:v>
                </c:pt>
                <c:pt idx="4">
                  <c:v>6.83</c:v>
                </c:pt>
                <c:pt idx="5">
                  <c:v>7.74</c:v>
                </c:pt>
                <c:pt idx="6">
                  <c:v>8.02</c:v>
                </c:pt>
                <c:pt idx="7">
                  <c:v>11.97</c:v>
                </c:pt>
                <c:pt idx="8">
                  <c:v>11.59</c:v>
                </c:pt>
                <c:pt idx="9">
                  <c:v>25.98</c:v>
                </c:pt>
                <c:pt idx="10">
                  <c:v>88.45</c:v>
                </c:pt>
                <c:pt idx="11">
                  <c:v>90.86</c:v>
                </c:pt>
                <c:pt idx="12">
                  <c:v>120.39</c:v>
                </c:pt>
                <c:pt idx="13">
                  <c:v>678.8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80-48AB-BC3F-83444A1A4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0652671"/>
        <c:axId val="1415800223"/>
      </c:barChart>
      <c:catAx>
        <c:axId val="1240652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15800223"/>
        <c:crosses val="autoZero"/>
        <c:auto val="1"/>
        <c:lblAlgn val="ctr"/>
        <c:lblOffset val="100"/>
        <c:tickMarkSkip val="1"/>
        <c:noMultiLvlLbl val="0"/>
      </c:catAx>
      <c:valAx>
        <c:axId val="141580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406526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indent="712470"/>
            <a:r>
              <a:rPr lang="ru-RU" sz="4400" b="0" err="1">
                <a:solidFill>
                  <a:srgbClr val="FFFFFF"/>
                </a:solidFill>
                <a:ea typeface="+mj-lt"/>
                <a:cs typeface="+mj-lt"/>
              </a:rPr>
              <a:t>НидФфедж</a:t>
            </a:r>
            <a:endParaRPr lang="en-US" sz="4400" err="1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712470"/>
            <a:r>
              <a:rPr lang="ru-RU" sz="2400">
                <a:solidFill>
                  <a:srgbClr val="FFFFFF"/>
                </a:solidFill>
                <a:ea typeface="+mn-lt"/>
                <a:cs typeface="+mn-lt"/>
              </a:rPr>
              <a:t>Алгоритм для поиска предложенных скидок в телефонных разговорах с клиентами</a:t>
            </a:r>
            <a:endParaRPr lang="en-US" sz="2400"/>
          </a:p>
        </p:txBody>
      </p:sp>
      <p:grpSp>
        <p:nvGrpSpPr>
          <p:cNvPr id="8" name="Группа 139">
            <a:extLst>
              <a:ext uri="{FF2B5EF4-FFF2-40B4-BE49-F238E27FC236}">
                <a16:creationId xmlns:a16="http://schemas.microsoft.com/office/drawing/2014/main" id="{8885EE91-7FC7-1650-D8DD-D55F0A5F361A}"/>
              </a:ext>
            </a:extLst>
          </p:cNvPr>
          <p:cNvGrpSpPr/>
          <p:nvPr/>
        </p:nvGrpSpPr>
        <p:grpSpPr>
          <a:xfrm>
            <a:off x="8749760" y="1887156"/>
            <a:ext cx="1772041" cy="597740"/>
            <a:chOff x="8124937" y="1518260"/>
            <a:chExt cx="1772041" cy="597740"/>
          </a:xfrm>
        </p:grpSpPr>
        <p:sp>
          <p:nvSpPr>
            <p:cNvPr id="6" name="Прямоугольник с двумя учесеченными противолежащими углами 131">
              <a:extLst>
                <a:ext uri="{FF2B5EF4-FFF2-40B4-BE49-F238E27FC236}">
                  <a16:creationId xmlns:a16="http://schemas.microsoft.com/office/drawing/2014/main" id="{E73491E5-D968-FB9D-2DB2-9DF7747F5978}"/>
                </a:ext>
              </a:extLst>
            </p:cNvPr>
            <p:cNvSpPr/>
            <p:nvPr/>
          </p:nvSpPr>
          <p:spPr>
            <a:xfrm>
              <a:off x="8124937" y="1518260"/>
              <a:ext cx="1772041" cy="59774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133">
              <a:extLst>
                <a:ext uri="{FF2B5EF4-FFF2-40B4-BE49-F238E27FC236}">
                  <a16:creationId xmlns:a16="http://schemas.microsoft.com/office/drawing/2014/main" id="{F2C52504-93D7-DED2-6A5D-85288D0A7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676" y="1725310"/>
              <a:ext cx="1555619" cy="20860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6343CA-97D7-F644-C987-973144BA1624}"/>
              </a:ext>
            </a:extLst>
          </p:cNvPr>
          <p:cNvSpPr txBox="1"/>
          <p:nvPr/>
        </p:nvSpPr>
        <p:spPr>
          <a:xfrm>
            <a:off x="8932796" y="2483069"/>
            <a:ext cx="142745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>
                <a:solidFill>
                  <a:srgbClr val="73F9CF"/>
                </a:solidFill>
              </a:rPr>
              <a:t>16</a:t>
            </a:r>
          </a:p>
        </p:txBody>
      </p:sp>
      <p:grpSp>
        <p:nvGrpSpPr>
          <p:cNvPr id="35" name="Группа 12">
            <a:extLst>
              <a:ext uri="{FF2B5EF4-FFF2-40B4-BE49-F238E27FC236}">
                <a16:creationId xmlns:a16="http://schemas.microsoft.com/office/drawing/2014/main" id="{E3ACC0A7-B0F3-C768-947F-2F55D8C323BB}"/>
              </a:ext>
            </a:extLst>
          </p:cNvPr>
          <p:cNvGrpSpPr/>
          <p:nvPr/>
        </p:nvGrpSpPr>
        <p:grpSpPr>
          <a:xfrm>
            <a:off x="8357846" y="954819"/>
            <a:ext cx="2557022" cy="5240158"/>
            <a:chOff x="5193506" y="1574276"/>
            <a:chExt cx="1802607" cy="3705431"/>
          </a:xfrm>
        </p:grpSpPr>
        <p:sp>
          <p:nvSpPr>
            <p:cNvPr id="14" name="Полилиния: фигура 16">
              <a:extLst>
                <a:ext uri="{FF2B5EF4-FFF2-40B4-BE49-F238E27FC236}">
                  <a16:creationId xmlns:a16="http://schemas.microsoft.com/office/drawing/2014/main" id="{1419E39E-404B-E656-7279-003397341B56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70407E34-0121-A3F3-887A-FE76D146C9F8}"/>
                </a:ext>
              </a:extLst>
            </p:cNvPr>
            <p:cNvSpPr/>
            <p:nvPr/>
          </p:nvSpPr>
          <p:spPr>
            <a:xfrm>
              <a:off x="5210728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4">
              <a:extLst>
                <a:ext uri="{FF2B5EF4-FFF2-40B4-BE49-F238E27FC236}">
                  <a16:creationId xmlns:a16="http://schemas.microsoft.com/office/drawing/2014/main" id="{A2C5EF48-6773-D2EA-E1CD-E87048D3FF41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5">
              <a:extLst>
                <a:ext uri="{FF2B5EF4-FFF2-40B4-BE49-F238E27FC236}">
                  <a16:creationId xmlns:a16="http://schemas.microsoft.com/office/drawing/2014/main" id="{521E6A7B-D8C5-F2A0-D206-D0AA4AAD1C0E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7D50ED19-E42F-C67D-E57B-77C115F3AEBD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8">
              <a:extLst>
                <a:ext uri="{FF2B5EF4-FFF2-40B4-BE49-F238E27FC236}">
                  <a16:creationId xmlns:a16="http://schemas.microsoft.com/office/drawing/2014/main" id="{B80ACEA1-A0F1-C853-9ABA-7F12334B65D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9">
              <a:extLst>
                <a:ext uri="{FF2B5EF4-FFF2-40B4-BE49-F238E27FC236}">
                  <a16:creationId xmlns:a16="http://schemas.microsoft.com/office/drawing/2014/main" id="{7CECA049-F71B-1C0B-4B14-5DD46AECD28A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0">
              <a:extLst>
                <a:ext uri="{FF2B5EF4-FFF2-40B4-BE49-F238E27FC236}">
                  <a16:creationId xmlns:a16="http://schemas.microsoft.com/office/drawing/2014/main" id="{6001E0B8-9B03-6350-BB20-A2BFF47C6A1D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1">
              <a:extLst>
                <a:ext uri="{FF2B5EF4-FFF2-40B4-BE49-F238E27FC236}">
                  <a16:creationId xmlns:a16="http://schemas.microsoft.com/office/drawing/2014/main" id="{C630D369-2840-43DE-89EC-57D4D154321B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2">
              <a:extLst>
                <a:ext uri="{FF2B5EF4-FFF2-40B4-BE49-F238E27FC236}">
                  <a16:creationId xmlns:a16="http://schemas.microsoft.com/office/drawing/2014/main" id="{5C6D9F3E-B1BC-9D6E-05D7-937632128153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3">
              <a:extLst>
                <a:ext uri="{FF2B5EF4-FFF2-40B4-BE49-F238E27FC236}">
                  <a16:creationId xmlns:a16="http://schemas.microsoft.com/office/drawing/2014/main" id="{54CDF051-4C02-4CE0-5C46-3CA68023B2BD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4">
              <a:extLst>
                <a:ext uri="{FF2B5EF4-FFF2-40B4-BE49-F238E27FC236}">
                  <a16:creationId xmlns:a16="http://schemas.microsoft.com/office/drawing/2014/main" id="{30A6C359-3838-301E-B7FA-BE3615F5CD73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5">
              <a:extLst>
                <a:ext uri="{FF2B5EF4-FFF2-40B4-BE49-F238E27FC236}">
                  <a16:creationId xmlns:a16="http://schemas.microsoft.com/office/drawing/2014/main" id="{62741895-8C46-743E-DCF5-2D7CA0F2E7F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6">
              <a:extLst>
                <a:ext uri="{FF2B5EF4-FFF2-40B4-BE49-F238E27FC236}">
                  <a16:creationId xmlns:a16="http://schemas.microsoft.com/office/drawing/2014/main" id="{CC033BF0-89D6-4918-01CC-327A2D3AAD77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7">
              <a:extLst>
                <a:ext uri="{FF2B5EF4-FFF2-40B4-BE49-F238E27FC236}">
                  <a16:creationId xmlns:a16="http://schemas.microsoft.com/office/drawing/2014/main" id="{C3039C36-9578-61FA-81CA-6FF260A636FF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8">
              <a:extLst>
                <a:ext uri="{FF2B5EF4-FFF2-40B4-BE49-F238E27FC236}">
                  <a16:creationId xmlns:a16="http://schemas.microsoft.com/office/drawing/2014/main" id="{1C3851E0-F8F5-E485-627F-F3811A620FBC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9">
              <a:extLst>
                <a:ext uri="{FF2B5EF4-FFF2-40B4-BE49-F238E27FC236}">
                  <a16:creationId xmlns:a16="http://schemas.microsoft.com/office/drawing/2014/main" id="{754C652C-BDB7-9846-EA52-89A9ECE67027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0">
              <a:extLst>
                <a:ext uri="{FF2B5EF4-FFF2-40B4-BE49-F238E27FC236}">
                  <a16:creationId xmlns:a16="http://schemas.microsoft.com/office/drawing/2014/main" id="{195129F1-A5DE-1260-C6C3-5BDDD5C3A8EF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1">
              <a:extLst>
                <a:ext uri="{FF2B5EF4-FFF2-40B4-BE49-F238E27FC236}">
                  <a16:creationId xmlns:a16="http://schemas.microsoft.com/office/drawing/2014/main" id="{4ACF7CA3-7971-3B70-4053-A77CB4F11CD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0" name="Рисунок 32">
              <a:extLst>
                <a:ext uri="{FF2B5EF4-FFF2-40B4-BE49-F238E27FC236}">
                  <a16:creationId xmlns:a16="http://schemas.microsoft.com/office/drawing/2014/main" id="{3586DDA8-4B25-96B0-7353-CB1DD55F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1" name="Полилиния: фигура 33">
              <a:extLst>
                <a:ext uri="{FF2B5EF4-FFF2-40B4-BE49-F238E27FC236}">
                  <a16:creationId xmlns:a16="http://schemas.microsoft.com/office/drawing/2014/main" id="{3796D438-A0A5-A50E-CE7D-19570F9003A4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4">
              <a:extLst>
                <a:ext uri="{FF2B5EF4-FFF2-40B4-BE49-F238E27FC236}">
                  <a16:creationId xmlns:a16="http://schemas.microsoft.com/office/drawing/2014/main" id="{8C663B2C-96D8-375C-88E6-D478810FC15C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5">
              <a:extLst>
                <a:ext uri="{FF2B5EF4-FFF2-40B4-BE49-F238E27FC236}">
                  <a16:creationId xmlns:a16="http://schemas.microsoft.com/office/drawing/2014/main" id="{3A0A4D99-103E-F1D1-77AE-AE96CDCC0446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6">
              <a:extLst>
                <a:ext uri="{FF2B5EF4-FFF2-40B4-BE49-F238E27FC236}">
                  <a16:creationId xmlns:a16="http://schemas.microsoft.com/office/drawing/2014/main" id="{1171CD8B-27B3-AD23-A6B7-6A09DD518D0D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1856003" y="367538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Илья Юнаков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4057503" y="367538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Артем Абакумов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ADDEF2A-8BBD-E8C9-3996-070633B38F4C}"/>
              </a:ext>
            </a:extLst>
          </p:cNvPr>
          <p:cNvSpPr/>
          <p:nvPr/>
        </p:nvSpPr>
        <p:spPr>
          <a:xfrm>
            <a:off x="6259003" y="367538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Кручинин Тимофей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6929DD93-091E-4F57-1A4C-35278FB4F29A}"/>
              </a:ext>
            </a:extLst>
          </p:cNvPr>
          <p:cNvSpPr/>
          <p:nvPr/>
        </p:nvSpPr>
        <p:spPr>
          <a:xfrm>
            <a:off x="8460503" y="367538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Дмитрий Потапов</a:t>
            </a: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CB86560C-CC31-CFCB-DC5D-3E3CD0CC9D32}"/>
              </a:ext>
            </a:extLst>
          </p:cNvPr>
          <p:cNvSpPr/>
          <p:nvPr/>
        </p:nvSpPr>
        <p:spPr>
          <a:xfrm>
            <a:off x="8460503" y="154618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033CA131-9B97-E6FE-CC6E-6F5290EABC36}"/>
              </a:ext>
            </a:extLst>
          </p:cNvPr>
          <p:cNvSpPr/>
          <p:nvPr/>
        </p:nvSpPr>
        <p:spPr>
          <a:xfrm>
            <a:off x="6259003" y="154618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1856003" y="154618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4057503" y="154618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E8688BB-D180-0044-DBB9-66F9C30D930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6569" b="6569"/>
          <a:stretch/>
        </p:blipFill>
        <p:spPr>
          <a:xfrm>
            <a:off x="2055813" y="1735138"/>
            <a:ext cx="1536700" cy="1439862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838D35-2718-E588-5901-F6727ABBB75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l="1581" r="1581"/>
          <a:stretch/>
        </p:blipFill>
        <p:spPr>
          <a:xfrm>
            <a:off x="4252913" y="1735138"/>
            <a:ext cx="1536700" cy="1439862"/>
          </a:xfrm>
        </p:spPr>
      </p:pic>
      <p:pic>
        <p:nvPicPr>
          <p:cNvPr id="26" name="Picture Placeholder 25" descr="A person in a grey shirt&#10;&#10;Автоматически созданное описание">
            <a:extLst>
              <a:ext uri="{FF2B5EF4-FFF2-40B4-BE49-F238E27FC236}">
                <a16:creationId xmlns:a16="http://schemas.microsoft.com/office/drawing/2014/main" id="{73C3158A-01E2-C6CD-933F-EECCB491AA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963" b="1963"/>
          <a:stretch/>
        </p:blipFill>
        <p:spPr>
          <a:xfrm>
            <a:off x="6453188" y="1735138"/>
            <a:ext cx="1536700" cy="1439862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8B4696-505C-96EF-7DD1-A2C8C8EB621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l="355" r="355"/>
          <a:stretch/>
        </p:blipFill>
        <p:spPr>
          <a:xfrm>
            <a:off x="8639175" y="1735138"/>
            <a:ext cx="1536700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r>
              <a:rPr lang="ru-RU" sz="1950">
                <a:latin typeface="+mn-lt"/>
                <a:cs typeface="Amatic SC"/>
              </a:rPr>
              <a:t>КОМАНДА "</a:t>
            </a:r>
            <a:r>
              <a:rPr lang="ru-RU" sz="1950" err="1">
                <a:latin typeface="+mn-lt"/>
                <a:cs typeface="Amatic SC"/>
              </a:rPr>
              <a:t>НидФфедж</a:t>
            </a:r>
            <a:r>
              <a:rPr lang="ru-RU" sz="1950">
                <a:latin typeface="+mn-lt"/>
                <a:cs typeface="Amatic SC"/>
              </a:rPr>
              <a:t>"</a:t>
            </a:r>
            <a:endParaRPr lang="ru-RU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26232" y="4478315"/>
            <a:ext cx="1843581" cy="1225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/>
              <a:t>Разработчик</a:t>
            </a:r>
          </a:p>
          <a:p>
            <a:pPr marL="144145" indent="-144145">
              <a:buFont typeface="Wingdings" pitchFamily="2" charset="2"/>
              <a:buChar char="§"/>
            </a:pPr>
            <a:r>
              <a:rPr lang="ru-RU"/>
              <a:t>@</a:t>
            </a:r>
            <a:r>
              <a:rPr lang="ru-RU">
                <a:ea typeface="+mn-lt"/>
                <a:cs typeface="+mn-lt"/>
              </a:rPr>
              <a:t>yunikeil</a:t>
            </a:r>
            <a:endParaRPr lang="ru-RU"/>
          </a:p>
          <a:p>
            <a:pPr marL="144145" indent="-144145"/>
            <a:r>
              <a:rPr lang="ru-RU">
                <a:solidFill>
                  <a:srgbClr val="F2F2F2"/>
                </a:solidFill>
                <a:ea typeface="+mn-lt"/>
                <a:cs typeface="+mn-lt"/>
              </a:rPr>
              <a:t>79260324934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34477" y="4477906"/>
            <a:ext cx="1901308" cy="1576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/>
              <a:t>Тимлид</a:t>
            </a:r>
          </a:p>
          <a:p>
            <a:pPr marL="144145" indent="-144145"/>
            <a:r>
              <a:rPr lang="ru-RU">
                <a:ea typeface="+mn-lt"/>
                <a:cs typeface="+mn-lt"/>
              </a:rPr>
              <a:t>@vasil000000000000000000000</a:t>
            </a:r>
          </a:p>
          <a:p>
            <a:pPr marL="144145" indent="-144145"/>
            <a:r>
              <a:rPr lang="ru-RU">
                <a:ea typeface="+mn-lt"/>
                <a:cs typeface="+mn-lt"/>
              </a:rPr>
              <a:t>79624956076</a:t>
            </a:r>
          </a:p>
          <a:p>
            <a:pPr marL="144145" indent="-144145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11101" y="4477906"/>
            <a:ext cx="1843581" cy="1576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/>
              <a:t>Разработчик</a:t>
            </a:r>
            <a:endParaRPr lang="en-US"/>
          </a:p>
          <a:p>
            <a:pPr marL="144145" indent="-144145"/>
            <a:r>
              <a:rPr lang="ru-RU"/>
              <a:t>@azazloqi</a:t>
            </a:r>
          </a:p>
          <a:p>
            <a:pPr marL="144145" indent="-144145"/>
            <a:r>
              <a:rPr lang="ru-RU"/>
              <a:t>79051469472</a:t>
            </a:r>
          </a:p>
          <a:p>
            <a:pPr marL="144145" indent="-144145"/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44ACCFB-9B88-43F3-B538-A4A9A45910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86553" y="4477906"/>
            <a:ext cx="1843581" cy="1576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/>
              <a:t>Тестировщик</a:t>
            </a:r>
          </a:p>
          <a:p>
            <a:pPr marL="144145" indent="-144145"/>
            <a:r>
              <a:rPr lang="ru-RU">
                <a:ea typeface="+mn-lt"/>
                <a:cs typeface="+mn-lt"/>
              </a:rPr>
              <a:t>@gusert34</a:t>
            </a:r>
          </a:p>
          <a:p>
            <a:pPr marL="144145" indent="-144145"/>
            <a:r>
              <a:rPr lang="ru-RU">
                <a:ea typeface="+mn-lt"/>
                <a:cs typeface="+mn-lt"/>
              </a:rPr>
              <a:t>79854452149</a:t>
            </a:r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950">
                <a:latin typeface="+mn-lt"/>
              </a:rPr>
              <a:t>Проблема</a:t>
            </a:r>
            <a:endParaRPr lang="ru-RU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518113" cy="2375115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b="1">
                <a:ea typeface="+mn-lt"/>
                <a:cs typeface="+mn-lt"/>
              </a:rPr>
              <a:t>Необходимо:</a:t>
            </a:r>
          </a:p>
          <a:p>
            <a:r>
              <a:rPr lang="ru-RU" sz="1800">
                <a:ea typeface="+mn-lt"/>
                <a:cs typeface="+mn-lt"/>
              </a:rPr>
              <a:t>Разработайте сервис, который по </a:t>
            </a:r>
            <a:r>
              <a:rPr lang="ru-RU" sz="1800" err="1">
                <a:ea typeface="+mn-lt"/>
                <a:cs typeface="+mn-lt"/>
              </a:rPr>
              <a:t>транскрибации</a:t>
            </a:r>
            <a:r>
              <a:rPr lang="ru-RU" sz="1800">
                <a:ea typeface="+mn-lt"/>
                <a:cs typeface="+mn-lt"/>
              </a:rPr>
              <a:t> телефонного разговора сможет определить, предлагал ли оператор контакт-центра скидку, и если предлагал — то какую.</a:t>
            </a:r>
            <a:endParaRPr lang="en-US" sz="180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b="1"/>
              <a:t>Что имеется сейчас:</a:t>
            </a:r>
            <a:endParaRPr lang="en-US" sz="1800"/>
          </a:p>
          <a:p>
            <a:r>
              <a:rPr lang="ru-RU" sz="1800">
                <a:ea typeface="+mn-lt"/>
                <a:cs typeface="+mn-lt"/>
              </a:rPr>
              <a:t>Набор обезличенных данных, включающий: </a:t>
            </a:r>
            <a:r>
              <a:rPr lang="ru-RU" sz="1800" err="1">
                <a:ea typeface="+mn-lt"/>
                <a:cs typeface="+mn-lt"/>
              </a:rPr>
              <a:t>датасеты</a:t>
            </a:r>
            <a:r>
              <a:rPr lang="ru-RU" sz="1800">
                <a:ea typeface="+mn-lt"/>
                <a:cs typeface="+mn-lt"/>
              </a:rPr>
              <a:t> для обучения и валидации качества модели. На выходе должна быть ML модель</a:t>
            </a:r>
            <a:endParaRPr lang="ru-RU" sz="180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b="1" dirty="0"/>
              <a:t>Наше решение:</a:t>
            </a:r>
          </a:p>
          <a:p>
            <a:r>
              <a:rPr lang="ru-RU" sz="1800" dirty="0"/>
              <a:t>Набор различных ML-моделей(более точные/более быстрые), обученных на определение наличия скидки и ее размера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200">
                <a:ea typeface="+mn-lt"/>
                <a:cs typeface="+mn-lt"/>
              </a:rPr>
              <a:t>Цель - разработать и обучить ML модель, написать API, </a:t>
            </a:r>
            <a:r>
              <a:rPr lang="ru-RU" sz="1200" err="1">
                <a:ea typeface="+mn-lt"/>
                <a:cs typeface="+mn-lt"/>
              </a:rPr>
              <a:t>тех.док</a:t>
            </a:r>
            <a:r>
              <a:rPr lang="ru-RU" sz="1200">
                <a:ea typeface="+mn-lt"/>
                <a:cs typeface="+mn-lt"/>
              </a:rPr>
              <a:t>, презентацию</a:t>
            </a:r>
            <a:endParaRPr lang="ru-RU" sz="120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/>
              <a:t>Разработка ML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44145" indent="-144145"/>
            <a:r>
              <a:rPr lang="ru-RU" sz="1200"/>
              <a:t>Разработка ML-модели, обучение множества моделей для гибкого выбора между точностью и качеством, а так же анализа наилучшего варианта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/>
              <a:t>Сборка проекта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144145" indent="-144145"/>
            <a:r>
              <a:rPr lang="ru-RU">
                <a:ea typeface="+mn-lt"/>
                <a:cs typeface="+mn-lt"/>
              </a:rPr>
              <a:t>Интеграция всех компонентов системы, проведение тестирования для проверки работоспособности и стабильности решения, а также подготовку к демонстрации.</a:t>
            </a:r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83806" cy="147668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/>
              <a:t>Разбиение по ролям, выбор стека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303156"/>
            <a:ext cx="2526079" cy="1120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200"/>
              <a:t>Распределение команды по ролям, выбор стека, применяемых моделей и алгоритмов обучения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/>
              <a:t>Разработка API, тестирование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303156"/>
            <a:ext cx="2526079" cy="1120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200"/>
              <a:t>Разработка API с применением </a:t>
            </a:r>
            <a:r>
              <a:rPr lang="ru-RU" sz="1200" err="1"/>
              <a:t>FastAPI</a:t>
            </a:r>
            <a:r>
              <a:rPr lang="ru-RU" sz="1200"/>
              <a:t>. Разбиение проекта по </a:t>
            </a:r>
            <a:r>
              <a:rPr lang="ru-RU" sz="1200" err="1"/>
              <a:t>Docker</a:t>
            </a:r>
            <a:r>
              <a:rPr lang="ru-RU" sz="1200"/>
              <a:t> контейнерам. Тестирование, проверка на требования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950">
                <a:cs typeface="Amatic SC"/>
              </a:rPr>
              <a:t>Наше решение</a:t>
            </a:r>
            <a:endParaRPr lang="ru-RU" sz="195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950">
                <a:latin typeface="+mn-lt"/>
                <a:cs typeface="Amatic SC"/>
              </a:rPr>
              <a:t>Обучение модели</a:t>
            </a:r>
            <a:endParaRPr lang="ru-RU" sz="1950">
              <a:latin typeface="+mn-lt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38" y="1444002"/>
            <a:ext cx="6661824" cy="12457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 algn="just"/>
            <a:r>
              <a:rPr lang="ru-RU" sz="1800" dirty="0"/>
              <a:t>За основу, в разработку была взята </a:t>
            </a:r>
            <a:r>
              <a:rPr lang="ru-RU" sz="1800" dirty="0">
                <a:ea typeface="+mn-lt"/>
                <a:cs typeface="+mn-lt"/>
              </a:rPr>
              <a:t>бесплатная библиотека с открытым исходным кодом для расширенной обработки естественного языка (NLP) - </a:t>
            </a:r>
            <a:r>
              <a:rPr lang="ru-RU" sz="1800" dirty="0" err="1">
                <a:ea typeface="+mn-lt"/>
                <a:cs typeface="+mn-lt"/>
              </a:rPr>
              <a:t>SpaCy</a:t>
            </a:r>
            <a:r>
              <a:rPr lang="ru-RU" sz="1800" dirty="0">
                <a:ea typeface="+mn-lt"/>
                <a:cs typeface="+mn-lt"/>
              </a:rPr>
              <a:t>. Выбор пал на нее из-за точности, скорости, удобства работы</a:t>
            </a:r>
          </a:p>
          <a:p>
            <a:pPr marL="144145" indent="-144145" algn="just"/>
            <a:endParaRPr lang="ru-RU" sz="1800" dirty="0"/>
          </a:p>
        </p:txBody>
      </p:sp>
      <p:pic>
        <p:nvPicPr>
          <p:cNvPr id="13" name="Picture 12" descr="Picture background">
            <a:extLst>
              <a:ext uri="{FF2B5EF4-FFF2-40B4-BE49-F238E27FC236}">
                <a16:creationId xmlns:a16="http://schemas.microsoft.com/office/drawing/2014/main" id="{1B6B512C-409A-C11C-3C98-75E2E38E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37" y="1374244"/>
            <a:ext cx="3626427" cy="1315512"/>
          </a:xfrm>
          <a:prstGeom prst="rect">
            <a:avLst/>
          </a:prstGeom>
        </p:spPr>
      </p:pic>
      <p:sp>
        <p:nvSpPr>
          <p:cNvPr id="18" name="Текст 5">
            <a:extLst>
              <a:ext uri="{FF2B5EF4-FFF2-40B4-BE49-F238E27FC236}">
                <a16:creationId xmlns:a16="http://schemas.microsoft.com/office/drawing/2014/main" id="{30BE310C-739C-8BAF-77BA-3971FD715F6A}"/>
              </a:ext>
            </a:extLst>
          </p:cNvPr>
          <p:cNvSpPr txBox="1">
            <a:spLocks/>
          </p:cNvSpPr>
          <p:nvPr/>
        </p:nvSpPr>
        <p:spPr>
          <a:xfrm>
            <a:off x="879476" y="3673764"/>
            <a:ext cx="10437187" cy="3097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145" indent="-144145" algn="just"/>
            <a:r>
              <a:rPr lang="ru-RU" sz="1800">
                <a:ea typeface="+mn-lt"/>
                <a:cs typeface="+mn-lt"/>
              </a:rPr>
              <a:t>Были использованы различные варианты размера </a:t>
            </a:r>
            <a:r>
              <a:rPr lang="ru-RU" sz="1800" err="1">
                <a:ea typeface="+mn-lt"/>
                <a:cs typeface="+mn-lt"/>
              </a:rPr>
              <a:t>предобученных</a:t>
            </a:r>
            <a:r>
              <a:rPr lang="ru-RU" sz="1800">
                <a:ea typeface="+mn-lt"/>
                <a:cs typeface="+mn-lt"/>
              </a:rPr>
              <a:t> моделей, для проверки гипотез и сравнения обученных моделей между собой по метрикам скорости/точности </a:t>
            </a:r>
            <a:endParaRPr lang="ru-RU" sz="1800"/>
          </a:p>
          <a:p>
            <a:pPr marL="144145" indent="-144145"/>
            <a:r>
              <a:rPr lang="ru-RU" sz="1800"/>
              <a:t>Для удобства разработки и обучения модели были сделаны две функции-</a:t>
            </a:r>
            <a:r>
              <a:rPr lang="ru-RU" sz="1800" err="1"/>
              <a:t>конвертатора</a:t>
            </a:r>
            <a:r>
              <a:rPr lang="ru-RU" sz="1800"/>
              <a:t> из .</a:t>
            </a:r>
            <a:r>
              <a:rPr lang="ru-RU" sz="1800" err="1"/>
              <a:t>csv</a:t>
            </a:r>
            <a:r>
              <a:rPr lang="ru-RU" sz="1800"/>
              <a:t> формата в .</a:t>
            </a:r>
            <a:r>
              <a:rPr lang="ru-RU" sz="1800" err="1"/>
              <a:t>json</a:t>
            </a:r>
            <a:r>
              <a:rPr lang="ru-RU" sz="1800"/>
              <a:t> и обратно</a:t>
            </a:r>
            <a:endParaRPr lang="ru-RU"/>
          </a:p>
          <a:p>
            <a:pPr marL="144145" indent="-144145"/>
            <a:r>
              <a:rPr lang="ru-RU" sz="1800"/>
              <a:t>Для повышения скорости обучения модели был переопределен размер </a:t>
            </a:r>
            <a:r>
              <a:rPr lang="ru-RU" sz="1800" err="1"/>
              <a:t>батчей</a:t>
            </a:r>
            <a:r>
              <a:rPr lang="ru-RU" sz="1800"/>
              <a:t>.  Они так же могут быть переопределены под потребности конкретной модели/ситуации/железа</a:t>
            </a:r>
          </a:p>
        </p:txBody>
      </p:sp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>
                <a:ea typeface="+mj-lt"/>
                <a:cs typeface="+mj-lt"/>
              </a:rPr>
              <a:t>Анализ обученных моделей</a:t>
            </a:r>
            <a:endParaRPr lang="en-US"/>
          </a:p>
        </p:txBody>
      </p:sp>
      <p:pic>
        <p:nvPicPr>
          <p:cNvPr id="3" name="Рисунок 2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FFA5B19-EF75-50D6-F1DF-1E326243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08" y="1203614"/>
            <a:ext cx="6285057" cy="2314864"/>
          </a:xfrm>
          <a:prstGeom prst="rect">
            <a:avLst/>
          </a:prstGeom>
        </p:spPr>
      </p:pic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52627D7D-9B16-4B00-BE3F-C17055378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881372"/>
              </p:ext>
            </p:extLst>
          </p:nvPr>
        </p:nvGraphicFramePr>
        <p:xfrm>
          <a:off x="-92364" y="1018107"/>
          <a:ext cx="5493472" cy="4523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058F1B-CA64-42E1-8AB6-D095F962352F}"/>
              </a:ext>
            </a:extLst>
          </p:cNvPr>
          <p:cNvSpPr txBox="1"/>
          <p:nvPr/>
        </p:nvSpPr>
        <p:spPr>
          <a:xfrm>
            <a:off x="5975927" y="3916218"/>
            <a:ext cx="5710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таблице и диаграмме можем увидеть сравнение всех обученных моделей. Можем увидеть что выигрышным вариантом по эффективности является модель обученная на неизмененном предоставленном </a:t>
            </a:r>
            <a:r>
              <a:rPr lang="ru-RU" dirty="0" err="1">
                <a:solidFill>
                  <a:schemeClr val="bg1"/>
                </a:solidFill>
              </a:rPr>
              <a:t>датасете</a:t>
            </a:r>
            <a:r>
              <a:rPr lang="ru-RU" dirty="0">
                <a:solidFill>
                  <a:schemeClr val="bg1"/>
                </a:solidFill>
              </a:rPr>
              <a:t>, с количеством итераций обучения = 200. Больше итераций смысла делать нет, т.к. модель начинает деградировать</a:t>
            </a:r>
          </a:p>
        </p:txBody>
      </p:sp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950">
                <a:latin typeface="+mn-lt"/>
              </a:rPr>
              <a:t>Работа модели</a:t>
            </a:r>
            <a:endParaRPr lang="ru-RU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247253-002A-413B-B1BF-2661F6820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781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450" dirty="0"/>
              <a:t>Удобное отслеживание процесса обучения модели, на котором можно увидеть </a:t>
            </a:r>
            <a:r>
              <a:rPr lang="ru-RU" sz="1450"/>
              <a:t>прогресбар, </a:t>
            </a:r>
            <a:r>
              <a:rPr lang="ru-RU" sz="1450" dirty="0"/>
              <a:t>количество итераций, затраченное время на 1 итерацию, количество примеров, обрабатываемое за 1 секунду, размер потерь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719752-EED6-4EE5-BE5A-FB401278B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450"/>
              <a:t>Пример вывода при тестировании модели. Можем увидеть количество </a:t>
            </a:r>
            <a:r>
              <a:rPr lang="ru-RU" sz="1450" err="1"/>
              <a:t>сабмитов</a:t>
            </a:r>
            <a:r>
              <a:rPr lang="ru-RU" sz="1450"/>
              <a:t>, </a:t>
            </a:r>
            <a:r>
              <a:rPr lang="ru-RU" sz="1450" err="1"/>
              <a:t>реджектов</a:t>
            </a:r>
            <a:r>
              <a:rPr lang="ru-RU" sz="1450"/>
              <a:t> и общее количество тестовых случаев</a:t>
            </a:r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616E677-DB7C-4B76-AAC0-44E0CBDD2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sz="1450" dirty="0"/>
              <a:t>Интерфейс </a:t>
            </a:r>
            <a:r>
              <a:rPr lang="en-US" sz="1450" dirty="0" err="1"/>
              <a:t>FastAPI</a:t>
            </a:r>
            <a:r>
              <a:rPr lang="en-US" sz="1450" dirty="0"/>
              <a:t> </a:t>
            </a:r>
            <a:r>
              <a:rPr lang="ru-RU" sz="1450" dirty="0"/>
              <a:t>с тремя </a:t>
            </a:r>
            <a:r>
              <a:rPr lang="en-US" sz="1450" dirty="0"/>
              <a:t>endpoints. </a:t>
            </a:r>
            <a:r>
              <a:rPr lang="ru-RU" sz="1450" dirty="0"/>
              <a:t>Использование модели и получение результата работы модели</a:t>
            </a:r>
            <a:endParaRPr lang="ru-RU" dirty="0"/>
          </a:p>
        </p:txBody>
      </p:sp>
      <p:pic>
        <p:nvPicPr>
          <p:cNvPr id="8" name="Picture 7" descr="A screen shot of a computer&#10;&#10;Автоматически созданное описание">
            <a:extLst>
              <a:ext uri="{FF2B5EF4-FFF2-40B4-BE49-F238E27FC236}">
                <a16:creationId xmlns:a16="http://schemas.microsoft.com/office/drawing/2014/main" id="{63B5DC2C-06D2-0776-C325-6036DC5B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2" y="1604470"/>
            <a:ext cx="3558738" cy="2538907"/>
          </a:xfrm>
          <a:prstGeom prst="rect">
            <a:avLst/>
          </a:prstGeom>
        </p:spPr>
      </p:pic>
      <p:pic>
        <p:nvPicPr>
          <p:cNvPr id="9" name="Picture 8" descr="A black background with white text&#10;&#10;Автоматически созданное описание">
            <a:extLst>
              <a:ext uri="{FF2B5EF4-FFF2-40B4-BE49-F238E27FC236}">
                <a16:creationId xmlns:a16="http://schemas.microsoft.com/office/drawing/2014/main" id="{413405FA-10FD-7F88-AFEC-802445F57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60" y="1991710"/>
            <a:ext cx="3550854" cy="14359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1B17FE-3A06-6F3D-3225-895B9BEC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44" y="1870676"/>
            <a:ext cx="3522099" cy="16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>
                <a:solidFill>
                  <a:schemeClr val="bg1"/>
                </a:solidFill>
                <a:latin typeface="+mn-lt"/>
                <a:cs typeface="Amatic SC"/>
              </a:rPr>
              <a:t>API</a:t>
            </a:r>
            <a:endParaRPr lang="ru-RU" sz="1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DE078-F6D8-45AA-9ABD-14E6471222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79207" y="1326757"/>
            <a:ext cx="594709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ml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publick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models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use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Функция: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Загрузка текста и выбор модели.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Запрос: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Принимает массив строк в теле запроса и имя модели в параметре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query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Ответ: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Автоматически создаёт куки с токеном доступа (JWT) действительным в течение 24 часов и инициирует задачу, обрабатываемую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Celery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worker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ml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publick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models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getresult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final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Функция: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Получение окончательного результата задачи.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Запрос: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Требуется ID задачи для получения обработанных результатов от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worker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ml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publick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models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getresult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/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stream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Функция: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Установление SSE соединения для получения промежуточных результатов.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Запрос: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Проверяет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access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cookie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и начинает слушать результаты обработки каждой строки от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worker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в реальном времени.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8C9180-8A5F-C29C-F511-CA2150CC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71" y="1242467"/>
            <a:ext cx="5333113" cy="50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332" y="383375"/>
            <a:ext cx="9862734" cy="376138"/>
          </a:xfrm>
        </p:spPr>
        <p:txBody>
          <a:bodyPr/>
          <a:lstStyle/>
          <a:p>
            <a:r>
              <a:rPr lang="ru-RU" sz="1950">
                <a:latin typeface="+mn-lt"/>
                <a:cs typeface="Amatic SC"/>
              </a:rPr>
              <a:t>Итог</a:t>
            </a:r>
            <a:endParaRPr lang="ru-RU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0582B6-28AC-45F4-BD2D-467E652DBD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9540" y="1337490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>
                <a:solidFill>
                  <a:schemeClr val="bg1"/>
                </a:solidFill>
              </a:rPr>
              <a:t>Были разработаны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82DF7C-A3AD-43CF-A10D-0B365290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0176" y="1849799"/>
            <a:ext cx="4790314" cy="642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/>
              <a:t>ML-модель, API, техническая документация, презентация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58F12B-018B-418A-A49D-1D36B842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79540" y="2606051"/>
            <a:ext cx="5884696" cy="102170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 dirty="0">
                <a:solidFill>
                  <a:schemeClr val="accent2"/>
                </a:solidFill>
              </a:rPr>
              <a:t>Лучшее время работы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ru-RU" b="0" dirty="0">
                <a:solidFill>
                  <a:schemeClr val="accent2"/>
                </a:solidFill>
              </a:rPr>
              <a:t>эффективной модели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CEBFD9-BA50-4FE2-AEDF-186C2F4D3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0176" y="3118361"/>
            <a:ext cx="4790314" cy="6421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44145" indent="-144145"/>
            <a:r>
              <a:rPr lang="ru-RU" dirty="0"/>
              <a:t>Самая быстрая модель с лучшим соотношением скорость/качество обработало 3399 данных за 28 секунд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2AF062-A059-495E-BB70-46D2DA99A1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79540" y="3874612"/>
            <a:ext cx="5119359" cy="102170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>
                <a:solidFill>
                  <a:schemeClr val="bg1"/>
                </a:solidFill>
              </a:rPr>
              <a:t>Количество </a:t>
            </a:r>
            <a:r>
              <a:rPr lang="ru-RU" b="0" err="1">
                <a:solidFill>
                  <a:schemeClr val="bg1"/>
                </a:solidFill>
              </a:rPr>
              <a:t>предобученных</a:t>
            </a:r>
            <a:r>
              <a:rPr lang="ru-RU" b="0">
                <a:solidFill>
                  <a:schemeClr val="bg1"/>
                </a:solidFill>
              </a:rPr>
              <a:t> моделей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2FC86C2-74E3-4069-A985-340E87E70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00177" y="4386922"/>
            <a:ext cx="4790314" cy="642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dirty="0"/>
              <a:t>Было обучено 16 моделей под разные потребности и разные характеристики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835328-9C3F-4BAA-A363-BCF05AE9CA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79540" y="5143174"/>
            <a:ext cx="4790314" cy="1021701"/>
          </a:xfrm>
          <a:prstGeom prst="roundRect">
            <a:avLst>
              <a:gd name="adj" fmla="val 0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44145" indent="-144145"/>
            <a:r>
              <a:rPr lang="ru-RU" b="0" dirty="0"/>
              <a:t>Лучшая модель по точности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F3516B2-5C9F-4B2E-B489-4C7C76EB80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0176" y="5655484"/>
            <a:ext cx="4790314" cy="642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dirty="0"/>
              <a:t>Самая точная модель смогла правильно распознать 3395 ситуаций из 3399</a:t>
            </a:r>
          </a:p>
        </p:txBody>
      </p:sp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617</Words>
  <Application>Microsoft Office PowerPoint</Application>
  <PresentationFormat>Широкоэкранный</PresentationFormat>
  <Paragraphs>77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Amatic SC</vt:lpstr>
      <vt:lpstr>Arial</vt:lpstr>
      <vt:lpstr>Calibri</vt:lpstr>
      <vt:lpstr>Montserrat</vt:lpstr>
      <vt:lpstr>Wingdings</vt:lpstr>
      <vt:lpstr>Для Академия инноваторов 16_9</vt:lpstr>
      <vt:lpstr>НидФфедж</vt:lpstr>
      <vt:lpstr>КОМАНДА "НидФфедж"</vt:lpstr>
      <vt:lpstr>Проблема</vt:lpstr>
      <vt:lpstr>Наше решение</vt:lpstr>
      <vt:lpstr>Обучение модели</vt:lpstr>
      <vt:lpstr>Анализ обученных моделей</vt:lpstr>
      <vt:lpstr>Работа модели</vt:lpstr>
      <vt:lpstr>API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Тима Кручинин</cp:lastModifiedBy>
  <cp:revision>18</cp:revision>
  <dcterms:created xsi:type="dcterms:W3CDTF">2023-05-15T07:36:23Z</dcterms:created>
  <dcterms:modified xsi:type="dcterms:W3CDTF">2024-06-16T11:28:10Z</dcterms:modified>
</cp:coreProperties>
</file>